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hunk Five" panose="020B0604020202020204" charset="0"/>
      <p:regular r:id="rId14"/>
    </p:embeddedFont>
    <p:embeddedFont>
      <p:font typeface="Horizon" panose="020B0604020202020204" charset="0"/>
      <p:regular r:id="rId15"/>
    </p:embeddedFont>
    <p:embeddedFont>
      <p:font typeface="Kollektif" panose="020B0604020202020204" charset="0"/>
      <p:regular r:id="rId16"/>
    </p:embeddedFont>
    <p:embeddedFont>
      <p:font typeface="Kollektif Bold" panose="020B0604020202020204" charset="0"/>
      <p:regular r:id="rId17"/>
    </p:embeddedFont>
    <p:embeddedFont>
      <p:font typeface="Poppins Bold" panose="020B0604020202020204" charset="0"/>
      <p:regular r:id="rId18"/>
    </p:embeddedFont>
    <p:embeddedFont>
      <p:font typeface="Poppins Medium" panose="00000600000000000000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linkedin.com/posts/mayank-soam-b68946339_webdevelopment-ecommerce-portfolio-activity-7276641757822382080-lpxa?utm_source=share&amp;utm_medium=member_desktop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rateek-sing-h/BUSY-TO-G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4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88A3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7DD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1028700" y="1028700"/>
            <a:ext cx="6400800" cy="7200900"/>
          </a:xfrm>
          <a:prstGeom prst="rect">
            <a:avLst/>
          </a:prstGeom>
          <a:solidFill>
            <a:srgbClr val="9B4922"/>
          </a:solidFill>
        </p:spPr>
      </p:sp>
      <p:grpSp>
        <p:nvGrpSpPr>
          <p:cNvPr id="7" name="Group 7"/>
          <p:cNvGrpSpPr/>
          <p:nvPr/>
        </p:nvGrpSpPr>
        <p:grpSpPr>
          <a:xfrm>
            <a:off x="1613056" y="1771981"/>
            <a:ext cx="6799321" cy="7486319"/>
            <a:chOff x="0" y="0"/>
            <a:chExt cx="812800" cy="894925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812800" cy="894925"/>
            </a:xfrm>
            <a:custGeom>
              <a:avLst/>
              <a:gdLst/>
              <a:ahLst/>
              <a:cxnLst/>
              <a:rect l="l" t="t" r="r" b="b"/>
              <a:pathLst>
                <a:path w="812800" h="894925">
                  <a:moveTo>
                    <a:pt x="0" y="0"/>
                  </a:moveTo>
                  <a:lnTo>
                    <a:pt x="812800" y="0"/>
                  </a:lnTo>
                  <a:lnTo>
                    <a:pt x="812800" y="894925"/>
                  </a:lnTo>
                  <a:lnTo>
                    <a:pt x="0" y="894925"/>
                  </a:lnTo>
                  <a:close/>
                </a:path>
              </a:pathLst>
            </a:custGeom>
            <a:blipFill>
              <a:blip r:embed="rId3"/>
              <a:stretch>
                <a:fillRect t="-18117" b="-18117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9871822" y="1826889"/>
            <a:ext cx="7387478" cy="6633222"/>
            <a:chOff x="0" y="0"/>
            <a:chExt cx="9849971" cy="884429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33350"/>
              <a:ext cx="9849971" cy="4019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664"/>
                </a:lnSpc>
              </a:pPr>
              <a:r>
                <a:rPr lang="en-US" sz="6387">
                  <a:solidFill>
                    <a:srgbClr val="764B36"/>
                  </a:solidFill>
                  <a:latin typeface="Chunk Five"/>
                  <a:ea typeface="Chunk Five"/>
                  <a:cs typeface="Chunk Five"/>
                  <a:sym typeface="Chunk Five"/>
                </a:rPr>
                <a:t>E-commerce Store: Build an Online Sales Platform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403725"/>
              <a:ext cx="9055612" cy="2670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04"/>
                </a:lnSpc>
              </a:pPr>
              <a:r>
                <a:rPr lang="en-US" sz="2587" spc="64">
                  <a:solidFill>
                    <a:srgbClr val="764B36"/>
                  </a:solidFill>
                  <a:latin typeface="Kollektif"/>
                  <a:ea typeface="Kollektif"/>
                  <a:cs typeface="Kollektif"/>
                  <a:sym typeface="Kollektif"/>
                </a:rPr>
                <a:t>In today's digital age, having an online store is crucial for any business. It allows you to reach a wider audience, expand your reach beyond geographical limitations, and increase your revenue potential.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546975"/>
              <a:ext cx="9055612" cy="1297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80"/>
                </a:lnSpc>
              </a:pPr>
              <a:r>
                <a:rPr lang="en-US" sz="2587" spc="64">
                  <a:solidFill>
                    <a:srgbClr val="764B36"/>
                  </a:solidFill>
                  <a:latin typeface="Kollektif"/>
                  <a:ea typeface="Kollektif"/>
                  <a:cs typeface="Kollektif"/>
                  <a:sym typeface="Kollektif"/>
                </a:rPr>
                <a:t>by Prateek Singh (2428CSIT1765)</a:t>
              </a:r>
            </a:p>
            <a:p>
              <a:pPr marL="0" lvl="0" indent="0" algn="l">
                <a:lnSpc>
                  <a:spcPts val="3880"/>
                </a:lnSpc>
              </a:pPr>
              <a:r>
                <a:rPr lang="en-US" sz="2587" spc="64">
                  <a:solidFill>
                    <a:srgbClr val="764B36"/>
                  </a:solidFill>
                  <a:latin typeface="Kollektif"/>
                  <a:ea typeface="Kollektif"/>
                  <a:cs typeface="Kollektif"/>
                  <a:sym typeface="Kollektif"/>
                </a:rPr>
                <a:t>And Mayank (2428CSIT1335)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7DD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588250" y="5143500"/>
            <a:ext cx="7281701" cy="4853282"/>
          </a:xfrm>
          <a:custGeom>
            <a:avLst/>
            <a:gdLst/>
            <a:ahLst/>
            <a:cxnLst/>
            <a:rect l="l" t="t" r="r" b="b"/>
            <a:pathLst>
              <a:path w="7281701" h="4853282">
                <a:moveTo>
                  <a:pt x="0" y="0"/>
                </a:moveTo>
                <a:lnTo>
                  <a:pt x="7281700" y="0"/>
                </a:lnTo>
                <a:lnTo>
                  <a:pt x="7281700" y="4853282"/>
                </a:lnTo>
                <a:lnTo>
                  <a:pt x="0" y="4853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164561" y="4394318"/>
            <a:ext cx="6692027" cy="5602464"/>
          </a:xfrm>
          <a:custGeom>
            <a:avLst/>
            <a:gdLst/>
            <a:ahLst/>
            <a:cxnLst/>
            <a:rect l="l" t="t" r="r" b="b"/>
            <a:pathLst>
              <a:path w="6692027" h="5602464">
                <a:moveTo>
                  <a:pt x="0" y="0"/>
                </a:moveTo>
                <a:lnTo>
                  <a:pt x="6692027" y="0"/>
                </a:lnTo>
                <a:lnTo>
                  <a:pt x="6692027" y="5602464"/>
                </a:lnTo>
                <a:lnTo>
                  <a:pt x="0" y="56024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14298" y="404848"/>
            <a:ext cx="2997518" cy="1204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  <a:spcBef>
                <a:spcPct val="0"/>
              </a:spcBef>
            </a:pPr>
            <a:r>
              <a:rPr lang="en-US" sz="6799" b="1" spc="33">
                <a:solidFill>
                  <a:srgbClr val="764B3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Topic -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11815" y="543455"/>
            <a:ext cx="15176185" cy="2027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3"/>
              </a:lnSpc>
              <a:spcBef>
                <a:spcPct val="0"/>
              </a:spcBef>
            </a:pPr>
            <a:r>
              <a:rPr lang="en-US" sz="4107" b="1" spc="20">
                <a:solidFill>
                  <a:srgbClr val="764B3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E-commerce Store Build an online store for selling products like clothes, electronics, or handmade crafts. Include product pages, a shopping cart, and a checkout process.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0689" y="2912373"/>
            <a:ext cx="12994006" cy="2426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7"/>
              </a:lnSpc>
            </a:pPr>
            <a:r>
              <a:rPr lang="en-US" sz="4949" b="1" spc="24">
                <a:solidFill>
                  <a:srgbClr val="764B3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Members - 1. Mayank Soam(2428CSIT1335)</a:t>
            </a:r>
          </a:p>
          <a:p>
            <a:pPr algn="ctr">
              <a:lnSpc>
                <a:spcPts val="6187"/>
              </a:lnSpc>
            </a:pPr>
            <a:r>
              <a:rPr lang="en-US" sz="4949" b="1" spc="24">
                <a:solidFill>
                  <a:srgbClr val="764B3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                   2. Prateek Singh(2428CSIT1765)</a:t>
            </a:r>
          </a:p>
          <a:p>
            <a:pPr algn="ctr">
              <a:lnSpc>
                <a:spcPts val="6187"/>
              </a:lnSpc>
              <a:spcBef>
                <a:spcPct val="0"/>
              </a:spcBef>
            </a:pPr>
            <a:r>
              <a:rPr lang="en-US" sz="4949" b="1" spc="24">
                <a:solidFill>
                  <a:srgbClr val="764B3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                      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14298" y="0"/>
            <a:ext cx="18288000" cy="10287000"/>
            <a:chOff x="0" y="0"/>
            <a:chExt cx="24384000" cy="13716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7DD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813102" y="419351"/>
            <a:ext cx="3103271" cy="3974967"/>
          </a:xfrm>
          <a:custGeom>
            <a:avLst/>
            <a:gdLst/>
            <a:ahLst/>
            <a:cxnLst/>
            <a:rect l="l" t="t" r="r" b="b"/>
            <a:pathLst>
              <a:path w="3103271" h="3974967">
                <a:moveTo>
                  <a:pt x="0" y="0"/>
                </a:moveTo>
                <a:lnTo>
                  <a:pt x="3103271" y="0"/>
                </a:lnTo>
                <a:lnTo>
                  <a:pt x="3103271" y="3974967"/>
                </a:lnTo>
                <a:lnTo>
                  <a:pt x="0" y="39749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133" t="-4522" r="-16906" b="-3245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821821" y="813828"/>
            <a:ext cx="6260380" cy="3167666"/>
          </a:xfrm>
          <a:custGeom>
            <a:avLst/>
            <a:gdLst/>
            <a:ahLst/>
            <a:cxnLst/>
            <a:rect l="l" t="t" r="r" b="b"/>
            <a:pathLst>
              <a:path w="6260380" h="3167666">
                <a:moveTo>
                  <a:pt x="0" y="0"/>
                </a:moveTo>
                <a:lnTo>
                  <a:pt x="6260381" y="0"/>
                </a:lnTo>
                <a:lnTo>
                  <a:pt x="6260381" y="3167665"/>
                </a:lnTo>
                <a:lnTo>
                  <a:pt x="0" y="31676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98" r="-598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523877" y="533930"/>
            <a:ext cx="6692146" cy="3704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608" b="1" spc="23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Bachelor of Technology</a:t>
            </a:r>
          </a:p>
          <a:p>
            <a:pPr algn="ctr">
              <a:lnSpc>
                <a:spcPts val="5760"/>
              </a:lnSpc>
            </a:pPr>
            <a:r>
              <a:rPr lang="en-US" sz="4608" b="1" spc="23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in</a:t>
            </a:r>
          </a:p>
          <a:p>
            <a:pPr algn="ctr">
              <a:lnSpc>
                <a:spcPts val="5760"/>
              </a:lnSpc>
            </a:pPr>
            <a:r>
              <a:rPr lang="en-US" sz="4608" b="1" spc="23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Computer Science</a:t>
            </a:r>
          </a:p>
          <a:p>
            <a:pPr algn="ctr">
              <a:lnSpc>
                <a:spcPts val="5760"/>
              </a:lnSpc>
            </a:pPr>
            <a:r>
              <a:rPr lang="en-US" sz="4608" b="1" spc="23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&amp;</a:t>
            </a:r>
          </a:p>
          <a:p>
            <a:pPr algn="ctr">
              <a:lnSpc>
                <a:spcPts val="5760"/>
              </a:lnSpc>
              <a:spcBef>
                <a:spcPct val="0"/>
              </a:spcBef>
            </a:pPr>
            <a:r>
              <a:rPr lang="en-US" sz="4608" b="1" spc="23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Information Technology</a:t>
            </a:r>
            <a:r>
              <a:rPr lang="en-US" sz="4608" b="1" spc="23">
                <a:solidFill>
                  <a:srgbClr val="764B3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77307" y="4693014"/>
            <a:ext cx="17133387" cy="206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7"/>
              </a:lnSpc>
            </a:pPr>
            <a:r>
              <a:rPr lang="en-US" sz="4398" b="1" spc="21" dirty="0">
                <a:solidFill>
                  <a:srgbClr val="81425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  </a:t>
            </a:r>
            <a:r>
              <a:rPr lang="en-US" sz="4398" b="1" u="sng" spc="21" dirty="0">
                <a:solidFill>
                  <a:srgbClr val="81425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S.NO.</a:t>
            </a:r>
            <a:r>
              <a:rPr lang="en-US" sz="4398" b="1" spc="21" dirty="0">
                <a:solidFill>
                  <a:srgbClr val="81425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              </a:t>
            </a:r>
            <a:r>
              <a:rPr lang="en-US" sz="4398" b="1" u="sng" spc="21" dirty="0">
                <a:solidFill>
                  <a:srgbClr val="81425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Library Id</a:t>
            </a:r>
            <a:r>
              <a:rPr lang="en-US" sz="4398" b="1" spc="21" dirty="0">
                <a:solidFill>
                  <a:srgbClr val="81425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         </a:t>
            </a:r>
            <a:r>
              <a:rPr lang="en-US" sz="4398" b="1" u="sng" spc="21" dirty="0">
                <a:solidFill>
                  <a:srgbClr val="81425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Name</a:t>
            </a:r>
            <a:r>
              <a:rPr lang="en-US" sz="4398" b="1" spc="21" dirty="0">
                <a:solidFill>
                  <a:srgbClr val="81425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            </a:t>
            </a:r>
            <a:r>
              <a:rPr lang="en-US" sz="4398" b="1" u="sng" spc="21" dirty="0" err="1">
                <a:solidFill>
                  <a:srgbClr val="81425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Uviversity</a:t>
            </a:r>
            <a:r>
              <a:rPr lang="en-US" sz="4398" b="1" u="sng" spc="21" dirty="0">
                <a:solidFill>
                  <a:srgbClr val="81425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Id</a:t>
            </a:r>
          </a:p>
          <a:p>
            <a:pPr algn="ctr">
              <a:lnSpc>
                <a:spcPts val="5497"/>
              </a:lnSpc>
            </a:pPr>
            <a:r>
              <a:rPr lang="en-US" sz="4398" b="1" spc="21" dirty="0">
                <a:solidFill>
                  <a:srgbClr val="9B4922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             </a:t>
            </a:r>
            <a:r>
              <a:rPr lang="en-US" sz="4398" spc="21" dirty="0">
                <a:solidFill>
                  <a:srgbClr val="9B4922"/>
                </a:solidFill>
                <a:latin typeface="Kollektif"/>
                <a:ea typeface="Kollektif"/>
                <a:cs typeface="Kollektif"/>
                <a:sym typeface="Kollektif"/>
              </a:rPr>
              <a:t>1.           2428CSIT1765  Prateek Singh  202401100500132</a:t>
            </a:r>
          </a:p>
          <a:p>
            <a:pPr algn="ctr">
              <a:lnSpc>
                <a:spcPts val="5497"/>
              </a:lnSpc>
              <a:spcBef>
                <a:spcPct val="0"/>
              </a:spcBef>
            </a:pPr>
            <a:r>
              <a:rPr lang="en-US" sz="4398" spc="21" dirty="0">
                <a:solidFill>
                  <a:srgbClr val="9B4922"/>
                </a:solidFill>
                <a:latin typeface="Kollektif"/>
                <a:ea typeface="Kollektif"/>
                <a:cs typeface="Kollektif"/>
                <a:sym typeface="Kollektif"/>
              </a:rPr>
              <a:t>             2.            2428CSIT1335  Mayank            202401100500102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7035248"/>
            <a:ext cx="16841750" cy="2825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3"/>
              </a:lnSpc>
            </a:pPr>
            <a:r>
              <a:rPr lang="en-US" sz="3514" b="1" spc="17">
                <a:solidFill>
                  <a:srgbClr val="764B3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1st Year 1st Semester 2024-25 Batch</a:t>
            </a:r>
            <a:r>
              <a:rPr lang="en-US" sz="3514" b="1" spc="17">
                <a:solidFill>
                  <a:srgbClr val="C85A14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  </a:t>
            </a:r>
          </a:p>
          <a:p>
            <a:pPr algn="ctr">
              <a:lnSpc>
                <a:spcPts val="4393"/>
              </a:lnSpc>
            </a:pPr>
            <a:endParaRPr lang="en-US" sz="3514" b="1" spc="17">
              <a:solidFill>
                <a:srgbClr val="C85A14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  <a:p>
            <a:pPr algn="ctr">
              <a:lnSpc>
                <a:spcPts val="4393"/>
              </a:lnSpc>
              <a:spcBef>
                <a:spcPct val="0"/>
              </a:spcBef>
            </a:pPr>
            <a:r>
              <a:rPr lang="en-US" sz="3514" b="1" u="sng" spc="17">
                <a:solidFill>
                  <a:srgbClr val="C85A14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Topic</a:t>
            </a:r>
            <a:r>
              <a:rPr lang="en-US" sz="3514" b="1" spc="17">
                <a:solidFill>
                  <a:srgbClr val="C85A14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- E-commerce Store Build an online store for selling products like clothes, electronics, or handmade crafts. Include product pages, a shopping cart, and a checkout process.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6696" y="4773612"/>
            <a:ext cx="6902679" cy="4314175"/>
          </a:xfrm>
          <a:custGeom>
            <a:avLst/>
            <a:gdLst/>
            <a:ahLst/>
            <a:cxnLst/>
            <a:rect l="l" t="t" r="r" b="b"/>
            <a:pathLst>
              <a:path w="6902679" h="4314175">
                <a:moveTo>
                  <a:pt x="0" y="0"/>
                </a:moveTo>
                <a:lnTo>
                  <a:pt x="6902679" y="0"/>
                </a:lnTo>
                <a:lnTo>
                  <a:pt x="6902679" y="4314175"/>
                </a:lnTo>
                <a:lnTo>
                  <a:pt x="0" y="43141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95119" y="4706688"/>
            <a:ext cx="7282579" cy="4551612"/>
          </a:xfrm>
          <a:custGeom>
            <a:avLst/>
            <a:gdLst/>
            <a:ahLst/>
            <a:cxnLst/>
            <a:rect l="l" t="t" r="r" b="b"/>
            <a:pathLst>
              <a:path w="7282579" h="4551612">
                <a:moveTo>
                  <a:pt x="0" y="0"/>
                </a:moveTo>
                <a:lnTo>
                  <a:pt x="7282579" y="0"/>
                </a:lnTo>
                <a:lnTo>
                  <a:pt x="7282579" y="4551612"/>
                </a:lnTo>
                <a:lnTo>
                  <a:pt x="0" y="45516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86696" y="91122"/>
            <a:ext cx="2949297" cy="937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7"/>
              </a:lnSpc>
              <a:spcBef>
                <a:spcPct val="0"/>
              </a:spcBef>
            </a:pPr>
            <a:r>
              <a:rPr lang="en-US" sz="5349" b="1" spc="26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LinkedIn-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952500"/>
            <a:ext cx="18288000" cy="2532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3149" b="1" spc="15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  <a:hlinkClick r:id="rId4" tooltip="https://www.linkedin.com/posts/mayank-soam-b68946339_webdevelopment-ecommerce-portfolio-activity-7276641757822382080-lpxa?utm_source=share&amp;utm_medium=member_desktop"/>
              </a:rPr>
              <a:t>1</a:t>
            </a:r>
            <a:r>
              <a:rPr lang="en-US" sz="3149" spc="15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  <a:hlinkClick r:id="rId4" tooltip="https://www.linkedin.com/posts/mayank-soam-b68946339_webdevelopment-ecommerce-portfolio-activity-7276641757822382080-lpxa?utm_source=share&amp;utm_medium=member_desktop"/>
              </a:rPr>
              <a:t>- https://www.linkedin.com/posts/prateek-singh-a69920320_webdevelopment-ecommerce-portfolio-activity-7276645629919932416-ak1u?utm_source=share&amp;utm_medium=member_desktop</a:t>
            </a:r>
          </a:p>
          <a:p>
            <a:pPr algn="ctr">
              <a:lnSpc>
                <a:spcPts val="3937"/>
              </a:lnSpc>
            </a:pPr>
            <a:endParaRPr lang="en-US" sz="3149" spc="15">
              <a:solidFill>
                <a:srgbClr val="000000"/>
              </a:solidFill>
              <a:latin typeface="Kollektif"/>
              <a:ea typeface="Kollektif"/>
              <a:cs typeface="Kollektif"/>
              <a:sym typeface="Kollektif"/>
              <a:hlinkClick r:id="rId4" tooltip="https://www.linkedin.com/posts/mayank-soam-b68946339_webdevelopment-ecommerce-portfolio-activity-7276641757822382080-lpxa?utm_source=share&amp;utm_medium=member_desktop"/>
            </a:endParaRPr>
          </a:p>
          <a:p>
            <a:pPr algn="ctr">
              <a:lnSpc>
                <a:spcPts val="3937"/>
              </a:lnSpc>
              <a:spcBef>
                <a:spcPct val="0"/>
              </a:spcBef>
            </a:pPr>
            <a:r>
              <a:rPr lang="en-US" sz="3149" spc="15">
                <a:solidFill>
                  <a:srgbClr val="000000"/>
                </a:solidFill>
                <a:latin typeface="Kollektif"/>
                <a:ea typeface="Kollektif"/>
                <a:cs typeface="Kollektif"/>
                <a:sym typeface="Kollektif"/>
                <a:hlinkClick r:id="rId4" tooltip="https://www.linkedin.com/posts/mayank-soam-b68946339_webdevelopment-ecommerce-portfolio-activity-7276641757822382080-lpxa?utm_source=share&amp;utm_medium=member_desktop"/>
              </a:rPr>
              <a:t>2- https://www.linkedin.com/posts/mayank-soam-b68946339_webdevelopment-ecommerce-portfolio-activity-7276641757822382080-lpxa?utm_source=share&amp;utm_medium=member_desktop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4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88A3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7D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91618" y="3294417"/>
            <a:ext cx="16230600" cy="3250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488"/>
              </a:lnSpc>
              <a:spcBef>
                <a:spcPct val="0"/>
              </a:spcBef>
            </a:pPr>
            <a:r>
              <a:rPr lang="en-US" sz="11777" b="1" spc="58">
                <a:solidFill>
                  <a:srgbClr val="764B3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THANK    YOU</a:t>
            </a:r>
          </a:p>
          <a:p>
            <a:pPr marL="0" lvl="0" indent="0" algn="ctr">
              <a:lnSpc>
                <a:spcPts val="7389"/>
              </a:lnSpc>
              <a:spcBef>
                <a:spcPct val="0"/>
              </a:spcBef>
            </a:pPr>
            <a:r>
              <a:rPr lang="en-US" sz="5278" b="1" spc="26">
                <a:solidFill>
                  <a:srgbClr val="764B3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         for your attention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8" name="Group 8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9B4922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9B4922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9B4922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9B4922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9B4922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9B4922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9B4922"/>
              </a:solidFill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9B4922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9B4922"/>
              </a:solidFill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9B4922"/>
              </a:solidFill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</p:grpSp>
      </p:grpSp>
      <p:grpSp>
        <p:nvGrpSpPr>
          <p:cNvPr id="30" name="Group 30"/>
          <p:cNvGrpSpPr/>
          <p:nvPr/>
        </p:nvGrpSpPr>
        <p:grpSpPr>
          <a:xfrm rot="-10800000">
            <a:off x="0" y="0"/>
            <a:ext cx="3754522" cy="3754522"/>
            <a:chOff x="0" y="0"/>
            <a:chExt cx="5006029" cy="5006029"/>
          </a:xfrm>
        </p:grpSpPr>
        <p:grpSp>
          <p:nvGrpSpPr>
            <p:cNvPr id="31" name="Group 31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9B4922"/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9B4922"/>
              </a:solidFill>
            </p:spPr>
          </p:sp>
        </p:grpSp>
        <p:grpSp>
          <p:nvGrpSpPr>
            <p:cNvPr id="35" name="Group 35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9B4922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9B4922"/>
              </a:solidFill>
            </p:spPr>
          </p:sp>
        </p:grpSp>
        <p:grpSp>
          <p:nvGrpSpPr>
            <p:cNvPr id="39" name="Group 39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9B4922"/>
              </a:solidFill>
            </p:spPr>
          </p:sp>
        </p:grpSp>
        <p:grpSp>
          <p:nvGrpSpPr>
            <p:cNvPr id="41" name="Group 41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9B4922"/>
              </a:solidFill>
            </p:spPr>
          </p:sp>
        </p:grpSp>
        <p:grpSp>
          <p:nvGrpSpPr>
            <p:cNvPr id="43" name="Group 43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9B4922"/>
              </a:solidFill>
            </p:spPr>
          </p:sp>
        </p:grpSp>
        <p:grpSp>
          <p:nvGrpSpPr>
            <p:cNvPr id="45" name="Group 45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9B4922"/>
              </a:solidFill>
            </p:spPr>
          </p:sp>
        </p:grpSp>
        <p:grpSp>
          <p:nvGrpSpPr>
            <p:cNvPr id="47" name="Group 47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9B4922"/>
              </a:solidFill>
            </p:spPr>
          </p:sp>
        </p:grpSp>
        <p:grpSp>
          <p:nvGrpSpPr>
            <p:cNvPr id="49" name="Group 49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9B4922"/>
              </a:solidFill>
            </p:spPr>
          </p:sp>
        </p:grpSp>
        <p:grpSp>
          <p:nvGrpSpPr>
            <p:cNvPr id="51" name="Group 51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4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88A3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7D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48647" y="1310169"/>
            <a:ext cx="12756951" cy="985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764B36"/>
                </a:solidFill>
                <a:latin typeface="Chunk Five"/>
                <a:ea typeface="Chunk Five"/>
                <a:cs typeface="Chunk Five"/>
                <a:sym typeface="Chunk Five"/>
              </a:rPr>
              <a:t>Introduction: Why Sell Online?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8647" y="3964635"/>
            <a:ext cx="3544044" cy="523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9"/>
              </a:lnSpc>
            </a:pPr>
            <a:r>
              <a:rPr lang="en-US" sz="2983" b="1" spc="14">
                <a:solidFill>
                  <a:srgbClr val="764B3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Expanded Reach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8647" y="5813765"/>
            <a:ext cx="4972645" cy="1734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9"/>
              </a:lnSpc>
            </a:pPr>
            <a:r>
              <a:rPr lang="en-US" sz="2787" spc="69">
                <a:solidFill>
                  <a:srgbClr val="9B4922"/>
                </a:solidFill>
                <a:latin typeface="Kollektif"/>
                <a:ea typeface="Kollektif"/>
                <a:cs typeface="Kollektif"/>
                <a:sym typeface="Kollektif"/>
              </a:rPr>
              <a:t>Reach customers globally, breaking down geographic barriers.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6160" y="3974160"/>
            <a:ext cx="3613100" cy="478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5"/>
              </a:lnSpc>
            </a:pPr>
            <a:r>
              <a:rPr lang="en-US" sz="2716" b="1" spc="13">
                <a:solidFill>
                  <a:srgbClr val="764B3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Increased Revenue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66160" y="5809344"/>
            <a:ext cx="4972645" cy="1795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2"/>
              </a:lnSpc>
            </a:pPr>
            <a:r>
              <a:rPr lang="en-US" sz="2887" spc="72">
                <a:solidFill>
                  <a:srgbClr val="9B4922"/>
                </a:solidFill>
                <a:latin typeface="Kollektif"/>
                <a:ea typeface="Kollektif"/>
                <a:cs typeface="Kollektif"/>
                <a:sym typeface="Kollektif"/>
              </a:rPr>
              <a:t>24/7 accessibility boosts sales and opens new revenue streams.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89985" y="3974160"/>
            <a:ext cx="4250680" cy="432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8"/>
              </a:lnSpc>
            </a:pPr>
            <a:r>
              <a:rPr lang="en-US" sz="2430" spc="60">
                <a:solidFill>
                  <a:srgbClr val="764B36"/>
                </a:solidFill>
                <a:latin typeface="Kollektif"/>
                <a:ea typeface="Kollektif"/>
                <a:cs typeface="Kollektif"/>
                <a:sym typeface="Kollektif"/>
              </a:rPr>
              <a:t>Data-Driven Insights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89985" y="5849825"/>
            <a:ext cx="4972645" cy="1162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9"/>
              </a:lnSpc>
            </a:pPr>
            <a:r>
              <a:rPr lang="en-US" sz="2787" spc="69">
                <a:solidFill>
                  <a:srgbClr val="9B4922"/>
                </a:solidFill>
                <a:latin typeface="Kollektif"/>
                <a:ea typeface="Kollektif"/>
                <a:cs typeface="Kollektif"/>
                <a:sym typeface="Kollektif"/>
              </a:rPr>
              <a:t>Analyze customer behavior and tailor your offerings.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84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23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E9D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850237" y="1013817"/>
            <a:ext cx="9445526" cy="186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C85A14"/>
                </a:solidFill>
                <a:latin typeface="Chunk Five"/>
                <a:ea typeface="Chunk Five"/>
                <a:cs typeface="Chunk Five"/>
                <a:sym typeface="Chunk Five"/>
              </a:rPr>
              <a:t>Key Features of an E-commerce Website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50237" y="3672780"/>
            <a:ext cx="637877" cy="637878"/>
            <a:chOff x="0" y="0"/>
            <a:chExt cx="850503" cy="8505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544013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041481" y="3779044"/>
            <a:ext cx="255240" cy="423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</a:pPr>
            <a:r>
              <a:rPr lang="en-US" sz="2796" b="1" spc="13">
                <a:solidFill>
                  <a:srgbClr val="E8B594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71632" y="3606105"/>
            <a:ext cx="3544044" cy="477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13">
                <a:solidFill>
                  <a:srgbClr val="54401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Product Catalog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71633" y="4152454"/>
            <a:ext cx="3659684" cy="1804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54">
                <a:solidFill>
                  <a:srgbClr val="544013"/>
                </a:solidFill>
                <a:latin typeface="Kollektif"/>
                <a:ea typeface="Kollektif"/>
                <a:cs typeface="Kollektif"/>
                <a:sym typeface="Kollektif"/>
              </a:rPr>
              <a:t>Showcase your inventory with clear product descriptions, high-quality images, and pricing.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714834" y="3672780"/>
            <a:ext cx="637877" cy="637878"/>
            <a:chOff x="0" y="0"/>
            <a:chExt cx="850503" cy="8505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544013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2906077" y="3779044"/>
            <a:ext cx="255240" cy="423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</a:pPr>
            <a:r>
              <a:rPr lang="en-US" sz="2796" b="1" spc="13">
                <a:solidFill>
                  <a:srgbClr val="E8B594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36229" y="3606105"/>
            <a:ext cx="3544044" cy="477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13">
                <a:solidFill>
                  <a:srgbClr val="523E27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Shopping Cart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36229" y="4152454"/>
            <a:ext cx="3659684" cy="1357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54">
                <a:solidFill>
                  <a:srgbClr val="544013"/>
                </a:solidFill>
                <a:latin typeface="Kollektif"/>
                <a:ea typeface="Kollektif"/>
                <a:cs typeface="Kollektif"/>
                <a:sym typeface="Kollektif"/>
              </a:rPr>
              <a:t>Allow users to add products and manage their orders with ease.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850237" y="6702772"/>
            <a:ext cx="637877" cy="637877"/>
            <a:chOff x="0" y="0"/>
            <a:chExt cx="850503" cy="8505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544013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8041481" y="6809035"/>
            <a:ext cx="255240" cy="423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</a:pPr>
            <a:r>
              <a:rPr lang="en-US" sz="2796" b="1" spc="13">
                <a:solidFill>
                  <a:srgbClr val="E8B594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71632" y="6636097"/>
            <a:ext cx="3544044" cy="477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13">
                <a:solidFill>
                  <a:srgbClr val="54401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Secure Checkout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71633" y="7182445"/>
            <a:ext cx="3659684" cy="1804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54">
                <a:solidFill>
                  <a:srgbClr val="544013"/>
                </a:solidFill>
                <a:latin typeface="Kollektif"/>
                <a:ea typeface="Kollektif"/>
                <a:cs typeface="Kollektif"/>
                <a:sym typeface="Kollektif"/>
              </a:rPr>
              <a:t>Provide a secure and reliable checkout process with multiple payment options.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2714834" y="6702772"/>
            <a:ext cx="637877" cy="637877"/>
            <a:chOff x="0" y="0"/>
            <a:chExt cx="850503" cy="85050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544013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2906077" y="6809035"/>
            <a:ext cx="255240" cy="423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</a:pPr>
            <a:r>
              <a:rPr lang="en-US" sz="2796" b="1" spc="13">
                <a:solidFill>
                  <a:srgbClr val="E8B594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636229" y="6636097"/>
            <a:ext cx="3544044" cy="477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13">
                <a:solidFill>
                  <a:srgbClr val="54401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Customer Account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36229" y="7182445"/>
            <a:ext cx="3659684" cy="1357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54">
                <a:solidFill>
                  <a:srgbClr val="544013"/>
                </a:solidFill>
                <a:latin typeface="Kollektif"/>
                <a:ea typeface="Kollektif"/>
                <a:cs typeface="Kollektif"/>
                <a:sym typeface="Kollektif"/>
              </a:rPr>
              <a:t>Enable account creation for personalized experiences and order tracking.</a:t>
            </a:r>
          </a:p>
        </p:txBody>
      </p:sp>
      <p:sp>
        <p:nvSpPr>
          <p:cNvPr id="27" name="Freeform 27"/>
          <p:cNvSpPr/>
          <p:nvPr/>
        </p:nvSpPr>
        <p:spPr>
          <a:xfrm>
            <a:off x="661794" y="584581"/>
            <a:ext cx="6621274" cy="4138296"/>
          </a:xfrm>
          <a:custGeom>
            <a:avLst/>
            <a:gdLst/>
            <a:ahLst/>
            <a:cxnLst/>
            <a:rect l="l" t="t" r="r" b="b"/>
            <a:pathLst>
              <a:path w="6621274" h="4138296">
                <a:moveTo>
                  <a:pt x="0" y="0"/>
                </a:moveTo>
                <a:lnTo>
                  <a:pt x="6621274" y="0"/>
                </a:lnTo>
                <a:lnTo>
                  <a:pt x="6621274" y="4138297"/>
                </a:lnTo>
                <a:lnTo>
                  <a:pt x="0" y="4138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661794" y="5509766"/>
            <a:ext cx="6621274" cy="4138297"/>
          </a:xfrm>
          <a:custGeom>
            <a:avLst/>
            <a:gdLst/>
            <a:ahLst/>
            <a:cxnLst/>
            <a:rect l="l" t="t" r="r" b="b"/>
            <a:pathLst>
              <a:path w="6621274" h="4138297">
                <a:moveTo>
                  <a:pt x="0" y="0"/>
                </a:moveTo>
                <a:lnTo>
                  <a:pt x="6621274" y="0"/>
                </a:lnTo>
                <a:lnTo>
                  <a:pt x="6621274" y="4138297"/>
                </a:lnTo>
                <a:lnTo>
                  <a:pt x="0" y="4138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68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A2812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EE5D7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850237" y="726728"/>
            <a:ext cx="7088237" cy="985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A87008"/>
                </a:solidFill>
                <a:latin typeface="Chunk Five"/>
                <a:ea typeface="Chunk Five"/>
                <a:cs typeface="Chunk Five"/>
                <a:sym typeface="Chunk Five"/>
              </a:rPr>
              <a:t>Website Photos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7850237" y="2180779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1" y="0"/>
                </a:lnTo>
                <a:lnTo>
                  <a:pt x="708721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850237" y="3106341"/>
            <a:ext cx="4510088" cy="477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13">
                <a:solidFill>
                  <a:srgbClr val="523E27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Professional Photography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7" y="4095601"/>
            <a:ext cx="4510088" cy="1357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54">
                <a:solidFill>
                  <a:srgbClr val="523E27"/>
                </a:solidFill>
                <a:latin typeface="Kollektif"/>
                <a:ea typeface="Kollektif"/>
                <a:cs typeface="Kollektif"/>
                <a:sym typeface="Kollektif"/>
              </a:rPr>
              <a:t>Invest in professional product photography that showcases your products in their best light.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12987932" y="5143500"/>
            <a:ext cx="708720" cy="708720"/>
          </a:xfrm>
          <a:custGeom>
            <a:avLst/>
            <a:gdLst/>
            <a:ahLst/>
            <a:cxnLst/>
            <a:rect l="l" t="t" r="r" b="b"/>
            <a:pathLst>
              <a:path w="708720" h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139886" y="6249591"/>
            <a:ext cx="3544044" cy="477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spc="13">
                <a:solidFill>
                  <a:srgbClr val="523E27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High Resolution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39886" y="7065615"/>
            <a:ext cx="4510236" cy="1804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spc="54">
                <a:solidFill>
                  <a:srgbClr val="523E27"/>
                </a:solidFill>
                <a:latin typeface="Kollektif"/>
                <a:ea typeface="Kollektif"/>
                <a:cs typeface="Kollektif"/>
                <a:sym typeface="Kollektif"/>
              </a:rPr>
              <a:t>Use high-resolution images that are clear and detailed, allowing customers to see every aspect of the product.</a:t>
            </a:r>
          </a:p>
        </p:txBody>
      </p:sp>
      <p:sp>
        <p:nvSpPr>
          <p:cNvPr id="13" name="Freeform 13"/>
          <p:cNvSpPr/>
          <p:nvPr/>
        </p:nvSpPr>
        <p:spPr>
          <a:xfrm>
            <a:off x="498106" y="1176578"/>
            <a:ext cx="6955676" cy="7705485"/>
          </a:xfrm>
          <a:custGeom>
            <a:avLst/>
            <a:gdLst/>
            <a:ahLst/>
            <a:cxnLst/>
            <a:rect l="l" t="t" r="r" b="b"/>
            <a:pathLst>
              <a:path w="6955676" h="7705485">
                <a:moveTo>
                  <a:pt x="0" y="0"/>
                </a:moveTo>
                <a:lnTo>
                  <a:pt x="6955677" y="0"/>
                </a:lnTo>
                <a:lnTo>
                  <a:pt x="6955677" y="7705484"/>
                </a:lnTo>
                <a:lnTo>
                  <a:pt x="0" y="77054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49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88A3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FE7D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20064" y="36195"/>
            <a:ext cx="6925151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1" spc="25">
                <a:solidFill>
                  <a:srgbClr val="9B4922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Pages in website -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1501" y="1437784"/>
            <a:ext cx="17104996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spc="99">
                <a:solidFill>
                  <a:srgbClr val="9B4922"/>
                </a:solidFill>
                <a:latin typeface="Kollektif"/>
                <a:ea typeface="Kollektif"/>
                <a:cs typeface="Kollektif"/>
                <a:sym typeface="Kollektif"/>
              </a:rPr>
              <a:t>Login page -                                           Contact page - </a:t>
            </a:r>
          </a:p>
        </p:txBody>
      </p:sp>
      <p:sp>
        <p:nvSpPr>
          <p:cNvPr id="8" name="Freeform 8"/>
          <p:cNvSpPr/>
          <p:nvPr/>
        </p:nvSpPr>
        <p:spPr>
          <a:xfrm>
            <a:off x="642938" y="3696890"/>
            <a:ext cx="7991475" cy="4994673"/>
          </a:xfrm>
          <a:custGeom>
            <a:avLst/>
            <a:gdLst/>
            <a:ahLst/>
            <a:cxnLst/>
            <a:rect l="l" t="t" r="r" b="b"/>
            <a:pathLst>
              <a:path w="7991475" h="4994673">
                <a:moveTo>
                  <a:pt x="0" y="0"/>
                </a:moveTo>
                <a:lnTo>
                  <a:pt x="7991474" y="0"/>
                </a:lnTo>
                <a:lnTo>
                  <a:pt x="7991474" y="4994672"/>
                </a:lnTo>
                <a:lnTo>
                  <a:pt x="0" y="4994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534525" y="3734767"/>
            <a:ext cx="7991475" cy="4994673"/>
          </a:xfrm>
          <a:custGeom>
            <a:avLst/>
            <a:gdLst/>
            <a:ahLst/>
            <a:cxnLst/>
            <a:rect l="l" t="t" r="r" b="b"/>
            <a:pathLst>
              <a:path w="7991475" h="4994673">
                <a:moveTo>
                  <a:pt x="0" y="0"/>
                </a:moveTo>
                <a:lnTo>
                  <a:pt x="7991475" y="0"/>
                </a:lnTo>
                <a:lnTo>
                  <a:pt x="7991475" y="4994673"/>
                </a:lnTo>
                <a:lnTo>
                  <a:pt x="0" y="4994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C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81425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9E1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674769" y="908745"/>
            <a:ext cx="9796462" cy="1506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87"/>
              </a:lnSpc>
            </a:pPr>
            <a:r>
              <a:rPr lang="en-US" sz="4562">
                <a:solidFill>
                  <a:srgbClr val="814256"/>
                </a:solidFill>
                <a:latin typeface="Chunk Five"/>
                <a:ea typeface="Chunk Five"/>
                <a:cs typeface="Chunk Five"/>
                <a:sym typeface="Chunk Five"/>
              </a:rPr>
              <a:t>Shopping Cart and Checkout Process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010525" y="2822079"/>
            <a:ext cx="28575" cy="6451401"/>
            <a:chOff x="0" y="0"/>
            <a:chExt cx="38100" cy="86018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100" cy="8601837"/>
            </a:xfrm>
            <a:custGeom>
              <a:avLst/>
              <a:gdLst/>
              <a:ahLst/>
              <a:cxnLst/>
              <a:rect l="l" t="t" r="r" b="b"/>
              <a:pathLst>
                <a:path w="38100" h="860183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582787"/>
                  </a:lnTo>
                  <a:cubicBezTo>
                    <a:pt x="38100" y="8593328"/>
                    <a:pt x="29591" y="8601837"/>
                    <a:pt x="19050" y="8601837"/>
                  </a:cubicBezTo>
                  <a:cubicBezTo>
                    <a:pt x="8509" y="8601837"/>
                    <a:pt x="0" y="8593328"/>
                    <a:pt x="0" y="8582787"/>
                  </a:cubicBezTo>
                  <a:close/>
                </a:path>
              </a:pathLst>
            </a:custGeom>
            <a:solidFill>
              <a:srgbClr val="81425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258770" y="3332857"/>
            <a:ext cx="816769" cy="28575"/>
            <a:chOff x="0" y="0"/>
            <a:chExt cx="1089025" cy="38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89025" cy="38100"/>
            </a:xfrm>
            <a:custGeom>
              <a:avLst/>
              <a:gdLst/>
              <a:ahLst/>
              <a:cxnLst/>
              <a:rect l="l" t="t" r="r" b="b"/>
              <a:pathLst>
                <a:path w="108902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69975" y="0"/>
                  </a:lnTo>
                  <a:cubicBezTo>
                    <a:pt x="1080516" y="0"/>
                    <a:pt x="1089025" y="8509"/>
                    <a:pt x="1089025" y="19050"/>
                  </a:cubicBezTo>
                  <a:cubicBezTo>
                    <a:pt x="1089025" y="29591"/>
                    <a:pt x="1080516" y="38100"/>
                    <a:pt x="106997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814256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762280" y="3084611"/>
            <a:ext cx="525066" cy="525066"/>
            <a:chOff x="0" y="0"/>
            <a:chExt cx="700088" cy="7000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00151" cy="700151"/>
            </a:xfrm>
            <a:custGeom>
              <a:avLst/>
              <a:gdLst/>
              <a:ahLst/>
              <a:cxnLst/>
              <a:rect l="l" t="t" r="r" b="b"/>
              <a:pathLst>
                <a:path w="700151" h="700151">
                  <a:moveTo>
                    <a:pt x="0" y="46736"/>
                  </a:moveTo>
                  <a:cubicBezTo>
                    <a:pt x="0" y="20955"/>
                    <a:pt x="20955" y="0"/>
                    <a:pt x="46736" y="0"/>
                  </a:cubicBezTo>
                  <a:lnTo>
                    <a:pt x="653415" y="0"/>
                  </a:lnTo>
                  <a:cubicBezTo>
                    <a:pt x="679196" y="0"/>
                    <a:pt x="700151" y="20955"/>
                    <a:pt x="700151" y="46736"/>
                  </a:cubicBezTo>
                  <a:lnTo>
                    <a:pt x="700151" y="653415"/>
                  </a:lnTo>
                  <a:cubicBezTo>
                    <a:pt x="700151" y="679196"/>
                    <a:pt x="679196" y="700151"/>
                    <a:pt x="653415" y="700151"/>
                  </a:cubicBezTo>
                  <a:lnTo>
                    <a:pt x="46736" y="700151"/>
                  </a:lnTo>
                  <a:cubicBezTo>
                    <a:pt x="20955" y="700151"/>
                    <a:pt x="0" y="679196"/>
                    <a:pt x="0" y="653415"/>
                  </a:cubicBezTo>
                  <a:close/>
                </a:path>
              </a:pathLst>
            </a:custGeom>
            <a:solidFill>
              <a:srgbClr val="E8B594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919740" y="3162597"/>
            <a:ext cx="210145" cy="354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2"/>
              </a:lnSpc>
            </a:pPr>
            <a:r>
              <a:rPr lang="en-US" sz="2322" b="1" spc="11">
                <a:solidFill>
                  <a:srgbClr val="81425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08306" y="2998291"/>
            <a:ext cx="2917180" cy="39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50" b="1" spc="11">
                <a:solidFill>
                  <a:srgbClr val="81425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Add to Cart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08306" y="3445669"/>
            <a:ext cx="8162925" cy="760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spc="45">
                <a:solidFill>
                  <a:srgbClr val="814256"/>
                </a:solidFill>
                <a:latin typeface="Kollektif"/>
                <a:ea typeface="Kollektif"/>
                <a:cs typeface="Kollektif"/>
                <a:sym typeface="Kollektif"/>
              </a:rPr>
              <a:t>Make it easy for customers to add items to their cart with a simple button or click.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258770" y="5283994"/>
            <a:ext cx="816769" cy="28575"/>
            <a:chOff x="0" y="0"/>
            <a:chExt cx="1089025" cy="381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89025" cy="38100"/>
            </a:xfrm>
            <a:custGeom>
              <a:avLst/>
              <a:gdLst/>
              <a:ahLst/>
              <a:cxnLst/>
              <a:rect l="l" t="t" r="r" b="b"/>
              <a:pathLst>
                <a:path w="108902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69975" y="0"/>
                  </a:lnTo>
                  <a:cubicBezTo>
                    <a:pt x="1080516" y="0"/>
                    <a:pt x="1089025" y="8509"/>
                    <a:pt x="1089025" y="19050"/>
                  </a:cubicBezTo>
                  <a:cubicBezTo>
                    <a:pt x="1089025" y="29591"/>
                    <a:pt x="1080516" y="38100"/>
                    <a:pt x="106997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814256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7762280" y="5035749"/>
            <a:ext cx="525066" cy="525066"/>
            <a:chOff x="0" y="0"/>
            <a:chExt cx="700088" cy="7000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00151" cy="700151"/>
            </a:xfrm>
            <a:custGeom>
              <a:avLst/>
              <a:gdLst/>
              <a:ahLst/>
              <a:cxnLst/>
              <a:rect l="l" t="t" r="r" b="b"/>
              <a:pathLst>
                <a:path w="700151" h="700151">
                  <a:moveTo>
                    <a:pt x="0" y="46736"/>
                  </a:moveTo>
                  <a:cubicBezTo>
                    <a:pt x="0" y="20955"/>
                    <a:pt x="20955" y="0"/>
                    <a:pt x="46736" y="0"/>
                  </a:cubicBezTo>
                  <a:lnTo>
                    <a:pt x="653415" y="0"/>
                  </a:lnTo>
                  <a:cubicBezTo>
                    <a:pt x="679196" y="0"/>
                    <a:pt x="700151" y="20955"/>
                    <a:pt x="700151" y="46736"/>
                  </a:cubicBezTo>
                  <a:lnTo>
                    <a:pt x="700151" y="653415"/>
                  </a:lnTo>
                  <a:cubicBezTo>
                    <a:pt x="700151" y="679196"/>
                    <a:pt x="679196" y="700151"/>
                    <a:pt x="653415" y="700151"/>
                  </a:cubicBezTo>
                  <a:lnTo>
                    <a:pt x="46736" y="700151"/>
                  </a:lnTo>
                  <a:cubicBezTo>
                    <a:pt x="20955" y="700151"/>
                    <a:pt x="0" y="679196"/>
                    <a:pt x="0" y="653415"/>
                  </a:cubicBezTo>
                  <a:close/>
                </a:path>
              </a:pathLst>
            </a:custGeom>
            <a:solidFill>
              <a:srgbClr val="E8B594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7919740" y="5113735"/>
            <a:ext cx="210145" cy="354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2"/>
              </a:lnSpc>
            </a:pPr>
            <a:r>
              <a:rPr lang="en-US" sz="2322" b="1" spc="11">
                <a:solidFill>
                  <a:srgbClr val="81425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08306" y="4949429"/>
            <a:ext cx="2917180" cy="39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50" b="1" spc="11">
                <a:solidFill>
                  <a:srgbClr val="81425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View Cart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08306" y="5396805"/>
            <a:ext cx="8162925" cy="388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spc="45">
                <a:solidFill>
                  <a:srgbClr val="814256"/>
                </a:solidFill>
                <a:latin typeface="Kollektif"/>
                <a:ea typeface="Kollektif"/>
                <a:cs typeface="Kollektif"/>
                <a:sym typeface="Kollektif"/>
              </a:rPr>
              <a:t>Allow customers to review their cart and update quantities or remove items.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258770" y="6861870"/>
            <a:ext cx="816769" cy="28575"/>
            <a:chOff x="0" y="0"/>
            <a:chExt cx="1089025" cy="381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89025" cy="38100"/>
            </a:xfrm>
            <a:custGeom>
              <a:avLst/>
              <a:gdLst/>
              <a:ahLst/>
              <a:cxnLst/>
              <a:rect l="l" t="t" r="r" b="b"/>
              <a:pathLst>
                <a:path w="108902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69975" y="0"/>
                  </a:lnTo>
                  <a:cubicBezTo>
                    <a:pt x="1080516" y="0"/>
                    <a:pt x="1089025" y="8509"/>
                    <a:pt x="1089025" y="19050"/>
                  </a:cubicBezTo>
                  <a:cubicBezTo>
                    <a:pt x="1089025" y="29591"/>
                    <a:pt x="1080516" y="38100"/>
                    <a:pt x="106997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814256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7762280" y="6613624"/>
            <a:ext cx="525066" cy="525066"/>
            <a:chOff x="0" y="0"/>
            <a:chExt cx="700088" cy="70008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00151" cy="700151"/>
            </a:xfrm>
            <a:custGeom>
              <a:avLst/>
              <a:gdLst/>
              <a:ahLst/>
              <a:cxnLst/>
              <a:rect l="l" t="t" r="r" b="b"/>
              <a:pathLst>
                <a:path w="700151" h="700151">
                  <a:moveTo>
                    <a:pt x="0" y="46736"/>
                  </a:moveTo>
                  <a:cubicBezTo>
                    <a:pt x="0" y="20955"/>
                    <a:pt x="20955" y="0"/>
                    <a:pt x="46736" y="0"/>
                  </a:cubicBezTo>
                  <a:lnTo>
                    <a:pt x="653415" y="0"/>
                  </a:lnTo>
                  <a:cubicBezTo>
                    <a:pt x="679196" y="0"/>
                    <a:pt x="700151" y="20955"/>
                    <a:pt x="700151" y="46736"/>
                  </a:cubicBezTo>
                  <a:lnTo>
                    <a:pt x="700151" y="653415"/>
                  </a:lnTo>
                  <a:cubicBezTo>
                    <a:pt x="700151" y="679196"/>
                    <a:pt x="679196" y="700151"/>
                    <a:pt x="653415" y="700151"/>
                  </a:cubicBezTo>
                  <a:lnTo>
                    <a:pt x="46736" y="700151"/>
                  </a:lnTo>
                  <a:cubicBezTo>
                    <a:pt x="20955" y="700151"/>
                    <a:pt x="0" y="679196"/>
                    <a:pt x="0" y="653415"/>
                  </a:cubicBezTo>
                  <a:close/>
                </a:path>
              </a:pathLst>
            </a:custGeom>
            <a:solidFill>
              <a:srgbClr val="E8B594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7919740" y="6691610"/>
            <a:ext cx="210145" cy="354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2"/>
              </a:lnSpc>
            </a:pPr>
            <a:r>
              <a:rPr lang="en-US" sz="2322" b="1" spc="11">
                <a:solidFill>
                  <a:srgbClr val="81425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308306" y="6527304"/>
            <a:ext cx="2917180" cy="39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50" b="1" spc="11">
                <a:solidFill>
                  <a:srgbClr val="81425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Checkout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08306" y="6974681"/>
            <a:ext cx="8162925" cy="388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spc="45">
                <a:solidFill>
                  <a:srgbClr val="814256"/>
                </a:solidFill>
                <a:latin typeface="Kollektif"/>
                <a:ea typeface="Kollektif"/>
                <a:cs typeface="Kollektif"/>
                <a:sym typeface="Kollektif"/>
              </a:rPr>
              <a:t>Offer a secure and streamlined checkout process with clear instructions.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8258770" y="8439745"/>
            <a:ext cx="816769" cy="28575"/>
            <a:chOff x="0" y="0"/>
            <a:chExt cx="1089025" cy="381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89025" cy="38100"/>
            </a:xfrm>
            <a:custGeom>
              <a:avLst/>
              <a:gdLst/>
              <a:ahLst/>
              <a:cxnLst/>
              <a:rect l="l" t="t" r="r" b="b"/>
              <a:pathLst>
                <a:path w="108902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69975" y="0"/>
                  </a:lnTo>
                  <a:cubicBezTo>
                    <a:pt x="1080516" y="0"/>
                    <a:pt x="1089025" y="8509"/>
                    <a:pt x="1089025" y="19050"/>
                  </a:cubicBezTo>
                  <a:cubicBezTo>
                    <a:pt x="1089025" y="29591"/>
                    <a:pt x="1080516" y="38100"/>
                    <a:pt x="106997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814256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7762280" y="8191500"/>
            <a:ext cx="525066" cy="525066"/>
            <a:chOff x="0" y="0"/>
            <a:chExt cx="700088" cy="70008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00151" cy="700151"/>
            </a:xfrm>
            <a:custGeom>
              <a:avLst/>
              <a:gdLst/>
              <a:ahLst/>
              <a:cxnLst/>
              <a:rect l="l" t="t" r="r" b="b"/>
              <a:pathLst>
                <a:path w="700151" h="700151">
                  <a:moveTo>
                    <a:pt x="0" y="46736"/>
                  </a:moveTo>
                  <a:cubicBezTo>
                    <a:pt x="0" y="20955"/>
                    <a:pt x="20955" y="0"/>
                    <a:pt x="46736" y="0"/>
                  </a:cubicBezTo>
                  <a:lnTo>
                    <a:pt x="653415" y="0"/>
                  </a:lnTo>
                  <a:cubicBezTo>
                    <a:pt x="679196" y="0"/>
                    <a:pt x="700151" y="20955"/>
                    <a:pt x="700151" y="46736"/>
                  </a:cubicBezTo>
                  <a:lnTo>
                    <a:pt x="700151" y="653415"/>
                  </a:lnTo>
                  <a:cubicBezTo>
                    <a:pt x="700151" y="679196"/>
                    <a:pt x="679196" y="700151"/>
                    <a:pt x="653415" y="700151"/>
                  </a:cubicBezTo>
                  <a:lnTo>
                    <a:pt x="46736" y="700151"/>
                  </a:lnTo>
                  <a:cubicBezTo>
                    <a:pt x="20955" y="700151"/>
                    <a:pt x="0" y="679196"/>
                    <a:pt x="0" y="653415"/>
                  </a:cubicBezTo>
                  <a:close/>
                </a:path>
              </a:pathLst>
            </a:custGeom>
            <a:solidFill>
              <a:srgbClr val="E8B594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7919740" y="8269486"/>
            <a:ext cx="210145" cy="354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2"/>
              </a:lnSpc>
            </a:pPr>
            <a:r>
              <a:rPr lang="en-US" sz="2322" b="1" spc="11">
                <a:solidFill>
                  <a:srgbClr val="81425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308306" y="8105180"/>
            <a:ext cx="3148905" cy="39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2250" b="1" spc="11">
                <a:solidFill>
                  <a:srgbClr val="81425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Order Confirmation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308306" y="8552558"/>
            <a:ext cx="8162925" cy="388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spc="45">
                <a:solidFill>
                  <a:srgbClr val="814256"/>
                </a:solidFill>
                <a:latin typeface="Kollektif"/>
                <a:ea typeface="Kollektif"/>
                <a:cs typeface="Kollektif"/>
                <a:sym typeface="Kollektif"/>
              </a:rPr>
              <a:t>Send an email confirmation with order details and tracking information.</a:t>
            </a:r>
          </a:p>
        </p:txBody>
      </p:sp>
      <p:sp>
        <p:nvSpPr>
          <p:cNvPr id="37" name="Freeform 37"/>
          <p:cNvSpPr/>
          <p:nvPr/>
        </p:nvSpPr>
        <p:spPr>
          <a:xfrm>
            <a:off x="139452" y="2293889"/>
            <a:ext cx="7558385" cy="4954190"/>
          </a:xfrm>
          <a:custGeom>
            <a:avLst/>
            <a:gdLst/>
            <a:ahLst/>
            <a:cxnLst/>
            <a:rect l="l" t="t" r="r" b="b"/>
            <a:pathLst>
              <a:path w="7558385" h="4954190">
                <a:moveTo>
                  <a:pt x="0" y="0"/>
                </a:moveTo>
                <a:lnTo>
                  <a:pt x="7558385" y="0"/>
                </a:lnTo>
                <a:lnTo>
                  <a:pt x="7558385" y="4954190"/>
                </a:lnTo>
                <a:lnTo>
                  <a:pt x="0" y="4954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36" r="-2436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CC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6694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9E1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-34678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6341" y="627012"/>
            <a:ext cx="9497317" cy="180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5375">
                <a:solidFill>
                  <a:srgbClr val="0F0F10"/>
                </a:solidFill>
                <a:latin typeface="Chunk Five"/>
                <a:ea typeface="Chunk Five"/>
                <a:cs typeface="Chunk Five"/>
                <a:sym typeface="Chunk Five"/>
              </a:rPr>
              <a:t>Optimizing for Mobile Devices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966341" y="2899916"/>
            <a:ext cx="1380530" cy="2208907"/>
          </a:xfrm>
          <a:custGeom>
            <a:avLst/>
            <a:gdLst/>
            <a:ahLst/>
            <a:cxnLst/>
            <a:rect l="l" t="t" r="r" b="b"/>
            <a:pathLst>
              <a:path w="1380530" h="2208907">
                <a:moveTo>
                  <a:pt x="0" y="0"/>
                </a:moveTo>
                <a:lnTo>
                  <a:pt x="1380530" y="0"/>
                </a:lnTo>
                <a:lnTo>
                  <a:pt x="1380530" y="2208908"/>
                </a:lnTo>
                <a:lnTo>
                  <a:pt x="0" y="2208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" r="-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60910" y="3109318"/>
            <a:ext cx="3518893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 spc="13">
                <a:solidFill>
                  <a:srgbClr val="81425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Responsive Design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60910" y="3649116"/>
            <a:ext cx="7702749" cy="86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4" spc="53">
                <a:solidFill>
                  <a:srgbClr val="814256"/>
                </a:solidFill>
                <a:latin typeface="Kollektif"/>
                <a:ea typeface="Kollektif"/>
                <a:cs typeface="Kollektif"/>
                <a:sym typeface="Kollektif"/>
              </a:rPr>
              <a:t>Ensure your website adapts to different screen sizes and devices for a seamless user experience.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966341" y="5108822"/>
            <a:ext cx="1380530" cy="2208907"/>
          </a:xfrm>
          <a:custGeom>
            <a:avLst/>
            <a:gdLst/>
            <a:ahLst/>
            <a:cxnLst/>
            <a:rect l="l" t="t" r="r" b="b"/>
            <a:pathLst>
              <a:path w="1380530" h="2208907">
                <a:moveTo>
                  <a:pt x="0" y="0"/>
                </a:moveTo>
                <a:lnTo>
                  <a:pt x="1380530" y="0"/>
                </a:lnTo>
                <a:lnTo>
                  <a:pt x="1380530" y="2208908"/>
                </a:lnTo>
                <a:lnTo>
                  <a:pt x="0" y="2208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" r="-1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760910" y="5318224"/>
            <a:ext cx="39329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 spc="13">
                <a:solidFill>
                  <a:srgbClr val="81425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Fast Loading Speeds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60910" y="5858024"/>
            <a:ext cx="7702749" cy="86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4" spc="53">
                <a:solidFill>
                  <a:srgbClr val="814256"/>
                </a:solidFill>
                <a:latin typeface="Kollektif"/>
                <a:ea typeface="Kollektif"/>
                <a:cs typeface="Kollektif"/>
                <a:sym typeface="Kollektif"/>
              </a:rPr>
              <a:t>Optimize images and code to ensure fast loading times on mobile devices.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966341" y="7317730"/>
            <a:ext cx="1380530" cy="2208907"/>
          </a:xfrm>
          <a:custGeom>
            <a:avLst/>
            <a:gdLst/>
            <a:ahLst/>
            <a:cxnLst/>
            <a:rect l="l" t="t" r="r" b="b"/>
            <a:pathLst>
              <a:path w="1380530" h="2208907">
                <a:moveTo>
                  <a:pt x="0" y="0"/>
                </a:moveTo>
                <a:lnTo>
                  <a:pt x="1380530" y="0"/>
                </a:lnTo>
                <a:lnTo>
                  <a:pt x="1380530" y="2208907"/>
                </a:lnTo>
                <a:lnTo>
                  <a:pt x="0" y="22089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" r="-1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760910" y="7527131"/>
            <a:ext cx="345147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 spc="13">
                <a:solidFill>
                  <a:srgbClr val="814256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Easy Navigation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60910" y="8066931"/>
            <a:ext cx="7702749" cy="86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4" spc="53">
                <a:solidFill>
                  <a:srgbClr val="814256"/>
                </a:solidFill>
                <a:latin typeface="Kollektif"/>
                <a:ea typeface="Kollektif"/>
                <a:cs typeface="Kollektif"/>
                <a:sym typeface="Kollektif"/>
              </a:rPr>
              <a:t>Design a simple and intuitive navigation menu that is easy to use on touchscreens.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B2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B548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6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82104" y="636091"/>
            <a:ext cx="14360426" cy="549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2"/>
              </a:lnSpc>
            </a:pPr>
            <a:r>
              <a:rPr lang="en-US" sz="3242" b="1">
                <a:solidFill>
                  <a:srgbClr val="3C6CA8"/>
                </a:solidFill>
                <a:latin typeface="Horizon"/>
                <a:ea typeface="Horizon"/>
                <a:cs typeface="Horizon"/>
                <a:sym typeface="Horizon"/>
              </a:rPr>
              <a:t>Conclusion: Keys to E-commerce Success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" r="-1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918322" y="2805261"/>
            <a:ext cx="189011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437" b="1" spc="24">
                <a:solidFill>
                  <a:srgbClr val="B78FD6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87244" y="2428726"/>
            <a:ext cx="3150245" cy="373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 spc="24">
                <a:solidFill>
                  <a:srgbClr val="B78FD6"/>
                </a:solidFill>
                <a:latin typeface="Poppins Bold"/>
                <a:ea typeface="Poppins Bold"/>
                <a:cs typeface="Poppins Bold"/>
                <a:sym typeface="Poppins Bold"/>
              </a:rPr>
              <a:t>Customer Focus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87244" y="2916585"/>
            <a:ext cx="8178850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2"/>
              </a:lnSpc>
            </a:pPr>
            <a:r>
              <a:rPr lang="en-US" sz="1755" b="1">
                <a:solidFill>
                  <a:srgbClr val="3C6CA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Prioritize customer needs and provide a seamless shopping experience.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5EB090"/>
            </a:solidFill>
          </p:spPr>
        </p:sp>
      </p:grpSp>
      <p:sp>
        <p:nvSpPr>
          <p:cNvPr id="13" name="Freeform 13" descr="preencoded.png"/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4" b="-104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918322" y="4482852"/>
            <a:ext cx="189011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437" b="1" spc="24">
                <a:solidFill>
                  <a:srgbClr val="B78FD6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09694" y="4346674"/>
            <a:ext cx="3150245" cy="373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 spc="24">
                <a:solidFill>
                  <a:srgbClr val="B78FD6"/>
                </a:solidFill>
                <a:latin typeface="Poppins Bold"/>
                <a:ea typeface="Poppins Bold"/>
                <a:cs typeface="Poppins Bold"/>
                <a:sym typeface="Poppins Bold"/>
              </a:rPr>
              <a:t>Quality Products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09694" y="4834533"/>
            <a:ext cx="7015162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2"/>
              </a:lnSpc>
            </a:pPr>
            <a:r>
              <a:rPr lang="en-US" sz="1755" b="1">
                <a:solidFill>
                  <a:srgbClr val="3C6CA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Offer high-quality products that meet customer expectations.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5EB090"/>
            </a:solidFill>
          </p:spPr>
        </p:sp>
      </p:grpSp>
      <p:sp>
        <p:nvSpPr>
          <p:cNvPr id="19" name="Freeform 19" descr="preencoded.png"/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6" b="-66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918322" y="6400800"/>
            <a:ext cx="189011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437" b="1" spc="24">
                <a:solidFill>
                  <a:srgbClr val="B78FD6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332142" y="6063109"/>
            <a:ext cx="3150245" cy="373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 spc="24">
                <a:solidFill>
                  <a:srgbClr val="B78FD6"/>
                </a:solidFill>
                <a:latin typeface="Poppins Bold"/>
                <a:ea typeface="Poppins Bold"/>
                <a:cs typeface="Poppins Bold"/>
                <a:sym typeface="Poppins Bold"/>
              </a:rPr>
              <a:t>Strong Branding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332142" y="6541442"/>
            <a:ext cx="8821787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1937" b="1">
                <a:solidFill>
                  <a:srgbClr val="3C6CA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Develop a consistent brand identity and messaging that resonates with your target audience.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5EB090"/>
            </a:solidFill>
          </p:spPr>
        </p:sp>
      </p:grpSp>
      <p:sp>
        <p:nvSpPr>
          <p:cNvPr id="25" name="Freeform 25" descr="preencoded.png"/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6" b="-46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918322" y="8318748"/>
            <a:ext cx="189011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7"/>
              </a:lnSpc>
            </a:pPr>
            <a:r>
              <a:rPr lang="en-US" sz="2437" b="1" spc="24">
                <a:solidFill>
                  <a:srgbClr val="B78FD6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54442" y="7981057"/>
            <a:ext cx="4345930" cy="373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 spc="24">
                <a:solidFill>
                  <a:srgbClr val="B78FD6"/>
                </a:solidFill>
                <a:latin typeface="Poppins Bold"/>
                <a:ea typeface="Poppins Bold"/>
                <a:cs typeface="Poppins Bold"/>
                <a:sym typeface="Poppins Bold"/>
              </a:rPr>
              <a:t>Marketing and Promotion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354442" y="8459391"/>
            <a:ext cx="7799486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1937" b="1">
                <a:solidFill>
                  <a:srgbClr val="3C6CA8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Utilize various marketing channels to reach your target audience and drive traffic to your store.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6250" y="3608950"/>
            <a:ext cx="8502742" cy="4942870"/>
          </a:xfrm>
          <a:custGeom>
            <a:avLst/>
            <a:gdLst/>
            <a:ahLst/>
            <a:cxnLst/>
            <a:rect l="l" t="t" r="r" b="b"/>
            <a:pathLst>
              <a:path w="8502742" h="4942870">
                <a:moveTo>
                  <a:pt x="0" y="0"/>
                </a:moveTo>
                <a:lnTo>
                  <a:pt x="8502742" y="0"/>
                </a:lnTo>
                <a:lnTo>
                  <a:pt x="8502742" y="4942870"/>
                </a:lnTo>
                <a:lnTo>
                  <a:pt x="0" y="4942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15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50516" y="3608950"/>
            <a:ext cx="7908592" cy="4942870"/>
          </a:xfrm>
          <a:custGeom>
            <a:avLst/>
            <a:gdLst/>
            <a:ahLst/>
            <a:cxnLst/>
            <a:rect l="l" t="t" r="r" b="b"/>
            <a:pathLst>
              <a:path w="7908592" h="4942870">
                <a:moveTo>
                  <a:pt x="0" y="0"/>
                </a:moveTo>
                <a:lnTo>
                  <a:pt x="7908592" y="0"/>
                </a:lnTo>
                <a:lnTo>
                  <a:pt x="7908592" y="4942870"/>
                </a:lnTo>
                <a:lnTo>
                  <a:pt x="0" y="4942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6250" y="228917"/>
            <a:ext cx="6427827" cy="79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7"/>
              </a:lnSpc>
              <a:spcBef>
                <a:spcPct val="0"/>
              </a:spcBef>
            </a:pPr>
            <a:r>
              <a:rPr lang="en-US" sz="4549" b="1" spc="22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Github project upload -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617845"/>
            <a:ext cx="9950516" cy="906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7"/>
              </a:lnSpc>
            </a:pPr>
            <a:r>
              <a:rPr lang="en-US" sz="2750" b="1" u="sng" spc="13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  <a:hlinkClick r:id="rId4" tooltip="https://github.com/prateek-sing-h/BUSY-TO-GO"/>
              </a:rPr>
              <a:t>1- https://mayank188.github.io/BUSY-TO-GO/</a:t>
            </a:r>
          </a:p>
          <a:p>
            <a:pPr algn="ctr">
              <a:lnSpc>
                <a:spcPts val="3437"/>
              </a:lnSpc>
              <a:spcBef>
                <a:spcPct val="0"/>
              </a:spcBef>
            </a:pPr>
            <a:r>
              <a:rPr lang="en-US" sz="2750" b="1" u="sng" spc="13">
                <a:solidFill>
                  <a:srgbClr val="000000"/>
                </a:solidFill>
                <a:latin typeface="Kollektif Bold"/>
                <a:ea typeface="Kollektif Bold"/>
                <a:cs typeface="Kollektif Bold"/>
                <a:sym typeface="Kollektif Bold"/>
                <a:hlinkClick r:id="rId4" tooltip="https://github.com/prateek-sing-h/BUSY-TO-GO"/>
              </a:rPr>
              <a:t>2- https://github.com/prateek-sing-h/BUSY-TO-GO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633</Words>
  <Application>Microsoft Office PowerPoint</Application>
  <PresentationFormat>Custom</PresentationFormat>
  <Paragraphs>110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Kollektif Bold</vt:lpstr>
      <vt:lpstr>Calibri</vt:lpstr>
      <vt:lpstr>Arial</vt:lpstr>
      <vt:lpstr>Poppins Bold</vt:lpstr>
      <vt:lpstr>Horizon</vt:lpstr>
      <vt:lpstr>Chunk Five</vt:lpstr>
      <vt:lpstr>Poppins Medium</vt:lpstr>
      <vt:lpstr>Kollektif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sales.pptx</dc:title>
  <dc:creator>4Prat</dc:creator>
  <cp:lastModifiedBy>prateek__2229@outlook.com</cp:lastModifiedBy>
  <cp:revision>2</cp:revision>
  <dcterms:created xsi:type="dcterms:W3CDTF">2006-08-16T00:00:00Z</dcterms:created>
  <dcterms:modified xsi:type="dcterms:W3CDTF">2024-12-22T17:37:59Z</dcterms:modified>
  <dc:identifier>DAGaBb2e8Mg</dc:identifier>
</cp:coreProperties>
</file>